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Gill Sans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2C601D-5246-43BB-B108-24BB41FAB355}">
  <a:tblStyle styleId="{032C601D-5246-43BB-B108-24BB41FAB355}" styleName="Table_0">
    <a:wholeTbl>
      <a:tcTxStyle>
        <a:font>
          <a:latin typeface="Arial"/>
          <a:ea typeface="Arial"/>
          <a:cs typeface="Arial"/>
        </a:font>
        <a:schemeClr val="tx1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F1884A8-0FBB-4901-B484-6E8F9E5E45C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italic.fntdata"/><Relationship Id="rId21" Type="http://schemas.openxmlformats.org/officeDocument/2006/relationships/slide" Target="slides/slide16.xml"/><Relationship Id="rId43" Type="http://schemas.openxmlformats.org/officeDocument/2006/relationships/font" Target="fonts/Roboto-bold.fntdata"/><Relationship Id="rId24" Type="http://schemas.openxmlformats.org/officeDocument/2006/relationships/slide" Target="slides/slide19.xml"/><Relationship Id="rId46" Type="http://schemas.openxmlformats.org/officeDocument/2006/relationships/font" Target="fonts/GillSans-regular.fntdata"/><Relationship Id="rId23" Type="http://schemas.openxmlformats.org/officeDocument/2006/relationships/slide" Target="slides/slide18.xml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Gill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format=borderless-mode&amp;project=hosted&amp;embed=yes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fullscreen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fullscreen/open-source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card-mode?category=open-mainframe-project-member-company&amp;grouping=no&amp;embed=yes&amp;style=logo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b05de077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b05de077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what we’ve seen in other communities, communities often hit a “glass ceiling” on growth. This “glass ceiling” is caused by the lack of a vendor-neutral entity to ensure assets are managed, open and transparent governance exists, and the need for a diverse ecosystem to drive further investment.</a:t>
            </a:r>
            <a:endParaRPr/>
          </a:p>
        </p:txBody>
      </p:sp>
      <p:sp>
        <p:nvSpPr>
          <p:cNvPr id="187" name="Google Shape;187;g8b05de077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0ad00f886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0ad00f8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Open Mainframe Project was formed in 2015 to establish a vendor-neutral collaborative community, with many milestones along the way.</a:t>
            </a:r>
            <a:endParaRPr/>
          </a:p>
        </p:txBody>
      </p:sp>
      <p:sp>
        <p:nvSpPr>
          <p:cNvPr id="231" name="Google Shape;231;g60ad00f886_0_1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365477a6d_1_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https://landscape.openmainframeproject.org/format=borderless-mode&amp;project=hosted&amp;embed=yes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b365477a6d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365477a6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365477a6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https://landscape.openmainframeproject.org/fullscreen</a:t>
            </a:r>
            <a:r>
              <a:rPr lang="en-US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365477a6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365477a6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https://landscape.openmainframeproject.org/fullscreen/open-source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b05de0774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8b05de0774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940add3c0_2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940add3c0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Collaboration started in mainframe in 1955 with SHARE. </a:t>
            </a:r>
            <a:r>
              <a:rPr lang="en-US"/>
              <a:t>You can trace the historical root of the open source movement back to SHARE in the 1950s, where mainframe operators got together to “share” source code ( though this sharing was more on physical media than how we would do today 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9940add3c0_2_8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b05de077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8b05de077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b05de077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8b05de077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b05de0774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8b05de0774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e743d689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e743d689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e6324d50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e6324d50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4e6324d507_0_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f50d7986b_1_16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5f50d7986b_1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365477a6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365477a6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https://landscape.openmainframeproject.org/card-mode?category=open-mainframe-project-member-company&amp;grouping=no&amp;embed=yes&amp;style=logo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may participate; the Open Mainframe Project will encourage companies to become sponsoring participants and support the mission of the Open Mainframe Project with resources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Corporate participation levels include Platinum, Platinum End-User, Silver, Academic and Associate Entity levels.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Technical Steering Committee will focus on overseeing the technical community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Approves new Open Mainframe Project projects, sets development process guidelines for the community, sets release guidelines, oversees technical collaboration with upstream projects, etc.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initial TSC will be bootstrapped with representatives from the Platinum and Platinum End-User level participants with the goal of adding projects with Maintainers to the TSC.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can contribute, become a project committer or maintainer and thereby serve on the TSC based on the success and quality of their contributions as recognized by peers.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Governing Board will oversee business decision making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Composed of Platinum-level participant appointees, elected Silver representatives, elected Academic Institution representatives, and the TSC Chair.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Governing Board will address the business needs associated with budgeting, planning for any large meetings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 a Summit), marketing (if any), whether to run a “summer of code” internship, etc.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lang="en-US"/>
              <a:t>modern mainframe has been designed along four guiding principles of security, availability, performance and scalability, that has carried on from the System/360 in the mid 1960’s through to the current z15 of today. If an organization needs  </a:t>
            </a:r>
            <a:r>
              <a:rPr lang="en-US"/>
              <a:t>security, availability, performance and scalability turned up to an 11, this is the only platform that can do that. And it is a great platform for Linux and Open source.</a:t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4" name="Google Shape;42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5" name="Google Shape;43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8c67722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8c67722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8" name="Google Shape;46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940add3c0_2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940add3c0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came to the platform in late 1999, and Linux </a:t>
            </a:r>
            <a:r>
              <a:rPr lang="en-US"/>
              <a:t>distribution</a:t>
            </a:r>
            <a:r>
              <a:rPr lang="en-US"/>
              <a:t> vendor SUSE led the way in provide commerical support for the platform. Linux and open source grew </a:t>
            </a:r>
            <a:r>
              <a:rPr lang="en-US"/>
              <a:t>significantly</a:t>
            </a:r>
            <a:r>
              <a:rPr lang="en-US"/>
              <a:t> in the decade that followed.</a:t>
            </a:r>
            <a:endParaRPr/>
          </a:p>
        </p:txBody>
      </p:sp>
      <p:sp>
        <p:nvSpPr>
          <p:cNvPr id="117" name="Google Shape;117;g9940add3c0_2_9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940add3c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9940add3c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940add3c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is the sandwich the drives commercial applications, driving both the base infrastructure as well as the common needs of an application.</a:t>
            </a:r>
            <a:endParaRPr/>
          </a:p>
        </p:txBody>
      </p:sp>
      <p:sp>
        <p:nvSpPr>
          <p:cNvPr id="135" name="Google Shape;135;g9940add3c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940add3c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9940add3c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940add3c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9940add3c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940add3c0_7_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9940add3c0_7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571983" y="3005359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551544"/>
            <a:ext cx="9144000" cy="439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296898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355601" y="885371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C4597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14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637" y="4283539"/>
            <a:ext cx="1154784" cy="6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8365090" y="4903104"/>
            <a:ext cx="7827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C4C7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C4C7F"/>
                </a:solidFill>
                <a:latin typeface="Arial"/>
                <a:ea typeface="Arial"/>
                <a:cs typeface="Arial"/>
                <a:sym typeface="Arial"/>
              </a:rPr>
              <a:t> #ossna</a:t>
            </a:r>
            <a:endParaRPr b="1" i="0" sz="1000" u="none" cap="none" strike="noStrike">
              <a:solidFill>
                <a:srgbClr val="EC4C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">
  <p:cSld name="Title +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328721" y="172040"/>
            <a:ext cx="6526703" cy="868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691B"/>
              </a:buClr>
              <a:buSzPts val="2100"/>
              <a:buFont typeface="Arial"/>
              <a:buNone/>
              <a:defRPr b="1" i="0" sz="2100">
                <a:solidFill>
                  <a:srgbClr val="E169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23950" y="1165631"/>
            <a:ext cx="8519994" cy="36753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00"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414085" y="4878185"/>
            <a:ext cx="6667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1951" y="1447799"/>
            <a:ext cx="8245009" cy="3146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2A7DE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2A7DE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2A7DE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A7DE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A7DE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2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Mainframe_Logo_Pantone.png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5112912"/>
            <a:ext cx="9144000" cy="50585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4571983" y="3005359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333993" y="159442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" type="body"/>
          </p:nvPr>
        </p:nvSpPr>
        <p:spPr>
          <a:xfrm>
            <a:off x="317500" y="943429"/>
            <a:ext cx="8369300" cy="7003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Mainframe_Logo_Pantone.png" id="37" name="Google Shape;37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>
            <p:ph idx="2" type="pic"/>
          </p:nvPr>
        </p:nvSpPr>
        <p:spPr>
          <a:xfrm>
            <a:off x="645366" y="2053362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/>
          <p:nvPr>
            <p:ph idx="3" type="pic"/>
          </p:nvPr>
        </p:nvSpPr>
        <p:spPr>
          <a:xfrm>
            <a:off x="3580606" y="2056430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/>
          <p:nvPr>
            <p:ph idx="4" type="pic"/>
          </p:nvPr>
        </p:nvSpPr>
        <p:spPr>
          <a:xfrm>
            <a:off x="6515847" y="2052907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68630" y="273845"/>
            <a:ext cx="8046720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68630" y="1001316"/>
            <a:ext cx="395097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5" name="Google Shape;45;p6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idx="10" type="dt"/>
          </p:nvPr>
        </p:nvSpPr>
        <p:spPr>
          <a:xfrm>
            <a:off x="7696200" y="4937760"/>
            <a:ext cx="116539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468630" y="273845"/>
            <a:ext cx="8200415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468630" y="1001316"/>
            <a:ext cx="820041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53" name="Google Shape;53;p7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idx="10" type="dt"/>
          </p:nvPr>
        </p:nvSpPr>
        <p:spPr>
          <a:xfrm>
            <a:off x="7518400" y="4937760"/>
            <a:ext cx="134319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468630" y="273845"/>
            <a:ext cx="8200415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60" name="Google Shape;60;p8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idx="10" type="dt"/>
          </p:nvPr>
        </p:nvSpPr>
        <p:spPr>
          <a:xfrm>
            <a:off x="7628467" y="4937760"/>
            <a:ext cx="123313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457200" y="1835944"/>
            <a:ext cx="82296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0" type="dt"/>
          </p:nvPr>
        </p:nvSpPr>
        <p:spPr>
          <a:xfrm>
            <a:off x="7687733" y="4937760"/>
            <a:ext cx="1173863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33992" y="148858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2.png"/><Relationship Id="rId13" Type="http://schemas.openxmlformats.org/officeDocument/2006/relationships/image" Target="../media/image35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5" Type="http://schemas.openxmlformats.org/officeDocument/2006/relationships/image" Target="../media/image37.png"/><Relationship Id="rId14" Type="http://schemas.openxmlformats.org/officeDocument/2006/relationships/image" Target="../media/image28.png"/><Relationship Id="rId17" Type="http://schemas.openxmlformats.org/officeDocument/2006/relationships/image" Target="../media/image34.png"/><Relationship Id="rId16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18" Type="http://schemas.openxmlformats.org/officeDocument/2006/relationships/image" Target="../media/image38.png"/><Relationship Id="rId7" Type="http://schemas.openxmlformats.org/officeDocument/2006/relationships/image" Target="../media/image47.png"/><Relationship Id="rId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openmainframeproject.org/projects" TargetMode="External"/><Relationship Id="rId4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4.jp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openmainframeproject.org/projects/lifecycl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41.jpg"/><Relationship Id="rId6" Type="http://schemas.openxmlformats.org/officeDocument/2006/relationships/image" Target="../media/image51.jpg"/><Relationship Id="rId7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openmainframeproject.org/news/podcast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8.png"/><Relationship Id="rId7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mmunity.openmainframeproject.org/" TargetMode="External"/><Relationship Id="rId4" Type="http://schemas.openxmlformats.org/officeDocument/2006/relationships/hyperlink" Target="https://events.linuxfoundation.org/open-mainframe-summit" TargetMode="External"/><Relationship Id="rId5" Type="http://schemas.openxmlformats.org/officeDocument/2006/relationships/hyperlink" Target="https://slack.openmainframeproject.org/" TargetMode="External"/><Relationship Id="rId6" Type="http://schemas.openxmlformats.org/officeDocument/2006/relationships/image" Target="../media/image45.png"/><Relationship Id="rId7" Type="http://schemas.openxmlformats.org/officeDocument/2006/relationships/image" Target="../media/image54.png"/><Relationship Id="rId8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IBM_z15_(microprocessor)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jpg"/><Relationship Id="rId4" Type="http://schemas.openxmlformats.org/officeDocument/2006/relationships/hyperlink" Target="http://www.openmainframeproject.org/" TargetMode="External"/><Relationship Id="rId9" Type="http://schemas.openxmlformats.org/officeDocument/2006/relationships/hyperlink" Target="https://joinnow.openmainframeproject.org" TargetMode="External"/><Relationship Id="rId5" Type="http://schemas.openxmlformats.org/officeDocument/2006/relationships/hyperlink" Target="https://www.openmainframeproject.org/projects" TargetMode="External"/><Relationship Id="rId6" Type="http://schemas.openxmlformats.org/officeDocument/2006/relationships/hyperlink" Target="https://www.openmainframeproject.org/about/join" TargetMode="External"/><Relationship Id="rId7" Type="http://schemas.openxmlformats.org/officeDocument/2006/relationships/hyperlink" Target="mailto:membership@openmainframeproject.com" TargetMode="External"/><Relationship Id="rId8" Type="http://schemas.openxmlformats.org/officeDocument/2006/relationships/hyperlink" Target="mailto:membership@openmainframeproject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events.linuxfoundation.org/lf-member-summit/" TargetMode="External"/><Relationship Id="rId4" Type="http://schemas.openxmlformats.org/officeDocument/2006/relationships/hyperlink" Target="https://events19.linuxfoundation.org/events/linux-foundation-member-legal-summit-2019/" TargetMode="External"/><Relationship Id="rId5" Type="http://schemas.openxmlformats.org/officeDocument/2006/relationships/hyperlink" Target="https://events.linuxfoundation.org/" TargetMode="External"/><Relationship Id="rId6" Type="http://schemas.openxmlformats.org/officeDocument/2006/relationships/hyperlink" Target="https://events.linuxfoundation.org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openmainframeproject.org/about/join" TargetMode="External"/><Relationship Id="rId4" Type="http://schemas.openxmlformats.org/officeDocument/2006/relationships/hyperlink" Target="mailto:membership@openmainframeproject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ctrTitle"/>
          </p:nvPr>
        </p:nvSpPr>
        <p:spPr>
          <a:xfrm>
            <a:off x="4553842" y="1643174"/>
            <a:ext cx="4185557" cy="2362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/>
              <a:t>Creating a sustainable open source ecosystem for mainframe through the Open Mainframe Project</a:t>
            </a:r>
            <a:endParaRPr b="0" i="0" sz="3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4571983" y="4114800"/>
            <a:ext cx="4185557" cy="806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John Mertic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Director, Open Mainframe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4"/>
          <p:cNvCxnSpPr/>
          <p:nvPr/>
        </p:nvCxnSpPr>
        <p:spPr>
          <a:xfrm>
            <a:off x="4731437" y="1651095"/>
            <a:ext cx="1652625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4"/>
          <p:cNvSpPr/>
          <p:nvPr/>
        </p:nvSpPr>
        <p:spPr>
          <a:xfrm>
            <a:off x="6215445" y="1550684"/>
            <a:ext cx="198675" cy="198225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6190990" y="1492669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424624" y="1275477"/>
            <a:ext cx="21271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Glass ceiling for project investment and adoption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in the absence of a fair governance  and safe haven for the project’s assets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24"/>
          <p:cNvCxnSpPr/>
          <p:nvPr/>
        </p:nvCxnSpPr>
        <p:spPr>
          <a:xfrm>
            <a:off x="5265248" y="2581903"/>
            <a:ext cx="1118925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p24"/>
          <p:cNvSpPr/>
          <p:nvPr/>
        </p:nvSpPr>
        <p:spPr>
          <a:xfrm>
            <a:off x="6215445" y="2475718"/>
            <a:ext cx="198675" cy="198225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6190984" y="2416828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6424624" y="2208262"/>
            <a:ext cx="21271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Developed for a specific product needs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The open source spinoff is a result of wanting to build an ecosystem and collaborate on building a platform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4"/>
          <p:cNvCxnSpPr/>
          <p:nvPr/>
        </p:nvCxnSpPr>
        <p:spPr>
          <a:xfrm>
            <a:off x="5774936" y="3653657"/>
            <a:ext cx="609300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24"/>
          <p:cNvSpPr/>
          <p:nvPr/>
        </p:nvSpPr>
        <p:spPr>
          <a:xfrm>
            <a:off x="6215446" y="3553243"/>
            <a:ext cx="198675" cy="198225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6192456" y="3495525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6424632" y="3287681"/>
            <a:ext cx="24475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Fragmentation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Lack of integration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Lack of cross pollination across projects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 rot="10800000">
            <a:off x="2780820" y="2150249"/>
            <a:ext cx="1291500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24"/>
          <p:cNvSpPr/>
          <p:nvPr/>
        </p:nvSpPr>
        <p:spPr>
          <a:xfrm>
            <a:off x="2734379" y="2047988"/>
            <a:ext cx="198675" cy="198225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2709923" y="1990656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603682" y="1776601"/>
            <a:ext cx="21271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Managing projects assets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As project grows, it is unclear who should own legal and administrative tasks that are essential to the health of the project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5" name="Google Shape;205;p24"/>
          <p:cNvCxnSpPr/>
          <p:nvPr/>
        </p:nvCxnSpPr>
        <p:spPr>
          <a:xfrm rot="10800000">
            <a:off x="2775476" y="3067788"/>
            <a:ext cx="849825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24"/>
          <p:cNvSpPr/>
          <p:nvPr/>
        </p:nvSpPr>
        <p:spPr>
          <a:xfrm>
            <a:off x="2734379" y="2967377"/>
            <a:ext cx="198675" cy="198225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709913" y="2910043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283275" y="2694150"/>
            <a:ext cx="24475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Governance challenges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No formal governance,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governance favors the creators of the project,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project backer dominating dev and governance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9" name="Google Shape;209;p24"/>
          <p:cNvGrpSpPr/>
          <p:nvPr/>
        </p:nvGrpSpPr>
        <p:grpSpPr>
          <a:xfrm>
            <a:off x="2817492" y="1400352"/>
            <a:ext cx="3509239" cy="3257208"/>
            <a:chOff x="3318063" y="1368287"/>
            <a:chExt cx="2408000" cy="2993482"/>
          </a:xfrm>
        </p:grpSpPr>
        <p:sp>
          <p:nvSpPr>
            <p:cNvPr id="210" name="Google Shape;210;p24"/>
            <p:cNvSpPr/>
            <p:nvPr/>
          </p:nvSpPr>
          <p:spPr>
            <a:xfrm>
              <a:off x="3595785" y="2775241"/>
              <a:ext cx="1853168" cy="9191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1" name="Google Shape;211;p24"/>
            <p:cNvSpPr/>
            <p:nvPr/>
          </p:nvSpPr>
          <p:spPr>
            <a:xfrm>
              <a:off x="3318063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</p:sp>
        <p:sp>
          <p:nvSpPr>
            <p:cNvPr id="212" name="Google Shape;212;p24"/>
            <p:cNvSpPr/>
            <p:nvPr/>
          </p:nvSpPr>
          <p:spPr>
            <a:xfrm flipH="1">
              <a:off x="4522196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</p:sp>
        <p:sp>
          <p:nvSpPr>
            <p:cNvPr id="213" name="Google Shape;213;p24"/>
            <p:cNvSpPr/>
            <p:nvPr/>
          </p:nvSpPr>
          <p:spPr>
            <a:xfrm>
              <a:off x="3844034" y="2401368"/>
              <a:ext cx="1356545" cy="6728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4" name="Google Shape;214;p24"/>
            <p:cNvSpPr/>
            <p:nvPr/>
          </p:nvSpPr>
          <p:spPr>
            <a:xfrm>
              <a:off x="3930892" y="2272397"/>
              <a:ext cx="1175304" cy="581421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5" name="Google Shape;215;p24"/>
            <p:cNvSpPr/>
            <p:nvPr/>
          </p:nvSpPr>
          <p:spPr>
            <a:xfrm>
              <a:off x="4052837" y="2081437"/>
              <a:ext cx="931314" cy="460727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6" name="Google Shape;216;p24"/>
            <p:cNvSpPr/>
            <p:nvPr/>
          </p:nvSpPr>
          <p:spPr>
            <a:xfrm>
              <a:off x="4233144" y="1787006"/>
              <a:ext cx="573183" cy="289305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7" name="Google Shape;217;p24"/>
            <p:cNvSpPr/>
            <p:nvPr/>
          </p:nvSpPr>
          <p:spPr>
            <a:xfrm>
              <a:off x="3640743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</p:sp>
        <p:sp>
          <p:nvSpPr>
            <p:cNvPr id="218" name="Google Shape;218;p24"/>
            <p:cNvSpPr/>
            <p:nvPr/>
          </p:nvSpPr>
          <p:spPr>
            <a:xfrm>
              <a:off x="3964720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9" name="Google Shape;219;p24"/>
            <p:cNvSpPr/>
            <p:nvPr/>
          </p:nvSpPr>
          <p:spPr>
            <a:xfrm flipH="1">
              <a:off x="4518736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220" name="Google Shape;220;p24"/>
            <p:cNvSpPr/>
            <p:nvPr/>
          </p:nvSpPr>
          <p:spPr>
            <a:xfrm>
              <a:off x="4084537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</p:sp>
        <p:sp>
          <p:nvSpPr>
            <p:cNvPr id="221" name="Google Shape;221;p24"/>
            <p:cNvSpPr/>
            <p:nvPr/>
          </p:nvSpPr>
          <p:spPr>
            <a:xfrm flipH="1">
              <a:off x="4518735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</p:sp>
        <p:sp>
          <p:nvSpPr>
            <p:cNvPr id="222" name="Google Shape;222;p24"/>
            <p:cNvSpPr/>
            <p:nvPr/>
          </p:nvSpPr>
          <p:spPr>
            <a:xfrm>
              <a:off x="4266040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</p:sp>
        <p:sp>
          <p:nvSpPr>
            <p:cNvPr id="223" name="Google Shape;223;p24"/>
            <p:cNvSpPr/>
            <p:nvPr/>
          </p:nvSpPr>
          <p:spPr>
            <a:xfrm flipH="1">
              <a:off x="4518734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</p:sp>
        <p:sp>
          <p:nvSpPr>
            <p:cNvPr id="224" name="Google Shape;224;p24"/>
            <p:cNvSpPr/>
            <p:nvPr/>
          </p:nvSpPr>
          <p:spPr>
            <a:xfrm>
              <a:off x="3877348" y="2290728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</p:sp>
        <p:sp>
          <p:nvSpPr>
            <p:cNvPr id="225" name="Google Shape;225;p24"/>
            <p:cNvSpPr/>
            <p:nvPr/>
          </p:nvSpPr>
          <p:spPr>
            <a:xfrm flipH="1">
              <a:off x="4518572" y="2291772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</p:sp>
        <p:sp>
          <p:nvSpPr>
            <p:cNvPr id="226" name="Google Shape;226;p24"/>
            <p:cNvSpPr/>
            <p:nvPr/>
          </p:nvSpPr>
          <p:spPr>
            <a:xfrm flipH="1">
              <a:off x="4522009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</p:sp>
      </p:grpSp>
      <p:sp>
        <p:nvSpPr>
          <p:cNvPr id="227" name="Google Shape;227;p2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Open Source on Mainframe - Ecosystem Challenges</a:t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34000" y="159458"/>
            <a:ext cx="7893900" cy="9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I</a:t>
            </a:r>
            <a:r>
              <a:rPr lang="en-US" sz="2700"/>
              <a:t>nnovation accelerates under Open Mainframe Project</a:t>
            </a:r>
            <a:endParaRPr sz="2700"/>
          </a:p>
        </p:txBody>
      </p:sp>
      <p:grpSp>
        <p:nvGrpSpPr>
          <p:cNvPr id="234" name="Google Shape;234;p25"/>
          <p:cNvGrpSpPr/>
          <p:nvPr/>
        </p:nvGrpSpPr>
        <p:grpSpPr>
          <a:xfrm>
            <a:off x="333999" y="1092587"/>
            <a:ext cx="8770885" cy="3395951"/>
            <a:chOff x="333999" y="1092587"/>
            <a:chExt cx="8770885" cy="3395951"/>
          </a:xfrm>
        </p:grpSpPr>
        <p:grpSp>
          <p:nvGrpSpPr>
            <p:cNvPr id="235" name="Google Shape;235;p25"/>
            <p:cNvGrpSpPr/>
            <p:nvPr/>
          </p:nvGrpSpPr>
          <p:grpSpPr>
            <a:xfrm>
              <a:off x="333999" y="1092587"/>
              <a:ext cx="8770885" cy="3395951"/>
              <a:chOff x="334000" y="1889550"/>
              <a:chExt cx="7986600" cy="2943275"/>
            </a:xfrm>
          </p:grpSpPr>
          <p:sp>
            <p:nvSpPr>
              <p:cNvPr id="236" name="Google Shape;236;p25"/>
              <p:cNvSpPr/>
              <p:nvPr/>
            </p:nvSpPr>
            <p:spPr>
              <a:xfrm>
                <a:off x="334000" y="1889550"/>
                <a:ext cx="1768800" cy="1364400"/>
              </a:xfrm>
              <a:prstGeom prst="homePlate">
                <a:avLst>
                  <a:gd fmla="val 50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/>
                  <a:t>2015</a:t>
                </a:r>
                <a:endParaRPr b="1"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900">
                    <a:solidFill>
                      <a:srgbClr val="434343"/>
                    </a:solidFill>
                  </a:rPr>
                  <a:t>Open Mainframe Project launched</a:t>
                </a:r>
                <a:r>
                  <a:rPr b="1" lang="en-US" sz="900">
                    <a:solidFill>
                      <a:srgbClr val="434343"/>
                    </a:solidFill>
                  </a:rPr>
                  <a:t> </a:t>
                </a:r>
                <a:r>
                  <a:rPr lang="en-US" sz="900">
                    <a:solidFill>
                      <a:srgbClr val="434343"/>
                    </a:solidFill>
                  </a:rPr>
                  <a:t>at LinuxCon Seattle, along with LinuxONE and IBM contributions of seed code for ADE</a:t>
                </a:r>
                <a:endParaRPr sz="900">
                  <a:solidFill>
                    <a:srgbClr val="434343"/>
                  </a:solidFill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1378001" y="1889550"/>
                <a:ext cx="2454900" cy="1364400"/>
              </a:xfrm>
              <a:prstGeom prst="chevron">
                <a:avLst>
                  <a:gd fmla="val 46881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chemeClr val="dk1"/>
                    </a:solidFill>
                  </a:rPr>
                  <a:t>2016</a:t>
                </a:r>
                <a:endParaRPr b="1"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900">
                    <a:solidFill>
                      <a:srgbClr val="434343"/>
                    </a:solidFill>
                  </a:rPr>
                  <a:t>First summer interns</a:t>
                </a:r>
                <a:r>
                  <a:rPr b="1" lang="en-US" sz="900">
                    <a:solidFill>
                      <a:srgbClr val="434343"/>
                    </a:solidFill>
                  </a:rPr>
                  <a:t> </a:t>
                </a:r>
                <a:r>
                  <a:rPr lang="en-US" sz="900">
                    <a:solidFill>
                      <a:srgbClr val="434343"/>
                    </a:solidFill>
                  </a:rPr>
                  <a:t>port Alpine Linux, contribute to open source tooling.</a:t>
                </a:r>
                <a:endParaRPr sz="900"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2862808" y="1889550"/>
                <a:ext cx="2296500" cy="1364400"/>
              </a:xfrm>
              <a:prstGeom prst="chevron">
                <a:avLst>
                  <a:gd fmla="val 46881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1200">
                    <a:solidFill>
                      <a:schemeClr val="dk1"/>
                    </a:solidFill>
                  </a:rPr>
                  <a:t>2018</a:t>
                </a:r>
                <a:endParaRPr b="1"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900">
                    <a:solidFill>
                      <a:srgbClr val="434343"/>
                    </a:solidFill>
                  </a:rPr>
                  <a:t>Zowe launched </a:t>
                </a:r>
                <a:r>
                  <a:rPr lang="en-US" sz="900">
                    <a:solidFill>
                      <a:srgbClr val="434343"/>
                    </a:solidFill>
                  </a:rPr>
                  <a:t>First ever open source project launched on z/OS</a:t>
                </a:r>
                <a:endParaRPr b="1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39" name="Google Shape;239;p25"/>
              <p:cNvSpPr/>
              <p:nvPr/>
            </p:nvSpPr>
            <p:spPr>
              <a:xfrm>
                <a:off x="4455082" y="1889550"/>
                <a:ext cx="2296500" cy="1364400"/>
              </a:xfrm>
              <a:prstGeom prst="chevron">
                <a:avLst>
                  <a:gd fmla="val 46881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1200">
                    <a:solidFill>
                      <a:schemeClr val="dk1"/>
                    </a:solidFill>
                  </a:rPr>
                  <a:t>2019</a:t>
                </a:r>
                <a:endParaRPr b="1"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900">
                    <a:solidFill>
                      <a:srgbClr val="434343"/>
                    </a:solidFill>
                  </a:rPr>
                  <a:t>Doubling of hosted projects </a:t>
                </a:r>
                <a:r>
                  <a:rPr lang="en-US" sz="900">
                    <a:solidFill>
                      <a:srgbClr val="434343"/>
                    </a:solidFill>
                  </a:rPr>
                  <a:t>with launch of 5 new projects</a:t>
                </a:r>
                <a:endParaRPr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240" name="Google Shape;240;p25"/>
              <p:cNvSpPr/>
              <p:nvPr/>
            </p:nvSpPr>
            <p:spPr>
              <a:xfrm>
                <a:off x="6024100" y="1889550"/>
                <a:ext cx="2296500" cy="1364400"/>
              </a:xfrm>
              <a:prstGeom prst="chevron">
                <a:avLst>
                  <a:gd fmla="val 46881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1200">
                    <a:solidFill>
                      <a:schemeClr val="dk1"/>
                    </a:solidFill>
                  </a:rPr>
                  <a:t>2020</a:t>
                </a:r>
                <a:endParaRPr b="1"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900">
                    <a:solidFill>
                      <a:srgbClr val="434343"/>
                    </a:solidFill>
                  </a:rPr>
                  <a:t>Growth and maturity of ecosystem</a:t>
                </a:r>
                <a:r>
                  <a:rPr lang="en-US" sz="900">
                    <a:solidFill>
                      <a:srgbClr val="434343"/>
                    </a:solidFill>
                  </a:rPr>
                  <a:t> with new projects in COBOL,  Education, open source discovery, and more</a:t>
                </a:r>
                <a:endParaRPr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pic>
            <p:nvPicPr>
              <p:cNvPr id="241" name="Google Shape;241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10200" y="3267447"/>
                <a:ext cx="1282366" cy="383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760706" y="3323270"/>
                <a:ext cx="1573027" cy="2721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882917" y="3651215"/>
                <a:ext cx="1282365" cy="4888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2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961693" y="3634433"/>
                <a:ext cx="1022918" cy="252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2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967913" y="4182652"/>
                <a:ext cx="1010475" cy="2939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6" name="Google Shape;246;p2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978126" y="4476586"/>
                <a:ext cx="990049" cy="3562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2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961689" y="3308175"/>
                <a:ext cx="1022924" cy="2808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2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961691" y="3931018"/>
                <a:ext cx="1022919" cy="2076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384919" y="3222050"/>
                <a:ext cx="1116456" cy="474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297419" y="3341200"/>
                <a:ext cx="974890" cy="2958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2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6277955" y="4434448"/>
                <a:ext cx="1013825" cy="1990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25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7306285" y="3699183"/>
                <a:ext cx="1013825" cy="295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25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7325746" y="3329222"/>
                <a:ext cx="974904" cy="3197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25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6297420" y="3711404"/>
                <a:ext cx="974894" cy="2713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25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6326072" y="4072552"/>
                <a:ext cx="917591" cy="259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6" name="Google Shape;256;p25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13328" y="3581370"/>
              <a:ext cx="1068650" cy="35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idx="1" type="body"/>
          </p:nvPr>
        </p:nvSpPr>
        <p:spPr>
          <a:xfrm>
            <a:off x="524535" y="207034"/>
            <a:ext cx="7696439" cy="4668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Mission of the Open Mainframe Project: 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rgbClr val="0070C0"/>
                </a:solidFill>
              </a:rPr>
              <a:t>Build community and adoption of Open Source on the mainframe 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30187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solidFill>
                  <a:srgbClr val="FF9900"/>
                </a:solidFill>
              </a:rPr>
              <a:t>Eliminating barriers </a:t>
            </a:r>
            <a:r>
              <a:rPr lang="en-US" sz="2000"/>
              <a:t>to Open Source adoption on the mainframe</a:t>
            </a:r>
            <a:endParaRPr/>
          </a:p>
          <a:p>
            <a:pPr indent="-230187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solidFill>
                  <a:srgbClr val="00B0F0"/>
                </a:solidFill>
              </a:rPr>
              <a:t>Demonstrating value </a:t>
            </a:r>
            <a:r>
              <a:rPr lang="en-US" sz="2000"/>
              <a:t>of the mainframe on technical and business levels</a:t>
            </a:r>
            <a:endParaRPr/>
          </a:p>
          <a:p>
            <a:pPr indent="-230187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solidFill>
                  <a:schemeClr val="accent2"/>
                </a:solidFill>
              </a:rPr>
              <a:t>Strengthening collaboration </a:t>
            </a:r>
            <a:r>
              <a:rPr lang="en-US" sz="2000">
                <a:solidFill>
                  <a:schemeClr val="dk1"/>
                </a:solidFill>
              </a:rPr>
              <a:t>points </a:t>
            </a:r>
            <a:r>
              <a:rPr lang="en-US" sz="2000"/>
              <a:t>and resources for the community to thrive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Engaged as central expert in demonstrating the mainframe as a viable open source platform, with compelling advantage.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Promotion of modern application and workload examples on the mainframe 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Growing career opportunities and academic community engagement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Hosting and participating in local programming and promotion of Open Source on the mainframe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Sponsorship of global initiatives and contests to grow enthusiasm for the platform</a:t>
            </a:r>
            <a:endParaRPr/>
          </a:p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1" lang="en-US" sz="2800">
                <a:solidFill>
                  <a:srgbClr val="FF9900"/>
                </a:solidFill>
              </a:rPr>
              <a:t>Eliminating barriers </a:t>
            </a:r>
            <a:r>
              <a:rPr lang="en-US" sz="2400"/>
              <a:t>to Open Source adoption on the mainframe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1" lang="en-US" sz="2800">
                <a:solidFill>
                  <a:srgbClr val="00B0F0"/>
                </a:solidFill>
              </a:rPr>
              <a:t>Demonstrating value </a:t>
            </a:r>
            <a:r>
              <a:rPr lang="en-US" sz="2400"/>
              <a:t>of the mainframe on technical and business levels</a:t>
            </a:r>
            <a:endParaRPr/>
          </a:p>
        </p:txBody>
      </p:sp>
      <p:sp>
        <p:nvSpPr>
          <p:cNvPr id="273" name="Google Shape;273;p28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Showcase of technical and business case studies through blogs, white papers, and other media.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Champion software and hardware solutions with clients</a:t>
            </a:r>
            <a:endParaRPr/>
          </a:p>
          <a:p>
            <a:pPr indent="-88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1" lang="en-US" sz="2800">
                <a:solidFill>
                  <a:schemeClr val="accent2"/>
                </a:solidFill>
              </a:rPr>
              <a:t>Strengthening collaboration </a:t>
            </a:r>
            <a:r>
              <a:rPr lang="en-US" sz="2400">
                <a:solidFill>
                  <a:schemeClr val="dk1"/>
                </a:solidFill>
              </a:rPr>
              <a:t>points </a:t>
            </a:r>
            <a:r>
              <a:rPr lang="en-US" sz="2400"/>
              <a:t>and resources for the community to thrive</a:t>
            </a:r>
            <a:endParaRPr/>
          </a:p>
        </p:txBody>
      </p:sp>
      <p:sp>
        <p:nvSpPr>
          <p:cNvPr id="279" name="Google Shape;279;p29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Engagement through hosted projects and independent projects by members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Visibility to tools, resources, and community forums to tackle technical challenges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Career opportunities from internships through retirement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/>
        </p:nvSpPr>
        <p:spPr>
          <a:xfrm>
            <a:off x="0" y="0"/>
            <a:ext cx="2218500" cy="471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Creating spaces for mainframe community open source collaboration</a:t>
            </a:r>
            <a:endParaRPr sz="3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0" y="4717774"/>
            <a:ext cx="9144000" cy="425700"/>
          </a:xfrm>
          <a:prstGeom prst="rect">
            <a:avLst/>
          </a:prstGeom>
          <a:solidFill>
            <a:srgbClr val="4F81BD">
              <a:alpha val="588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Learn about all Open Mainframe projects at </a:t>
            </a:r>
            <a:r>
              <a:rPr b="0" i="0" lang="en-US" sz="1800" u="sng" cap="none" strike="noStrike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https://www.openmainframeproject.org/projects</a:t>
            </a: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580" y="0"/>
            <a:ext cx="6925420" cy="47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9144001" cy="5100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3999" cy="509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Connecting z/OS to enterprise devops with Zowe</a:t>
            </a:r>
            <a:endParaRPr/>
          </a:p>
        </p:txBody>
      </p:sp>
      <p:grpSp>
        <p:nvGrpSpPr>
          <p:cNvPr id="304" name="Google Shape;304;p33"/>
          <p:cNvGrpSpPr/>
          <p:nvPr/>
        </p:nvGrpSpPr>
        <p:grpSpPr>
          <a:xfrm>
            <a:off x="282053" y="678896"/>
            <a:ext cx="8579894" cy="3569557"/>
            <a:chOff x="1243931" y="678925"/>
            <a:chExt cx="7879414" cy="3312199"/>
          </a:xfrm>
        </p:grpSpPr>
        <p:sp>
          <p:nvSpPr>
            <p:cNvPr id="305" name="Google Shape;305;p33"/>
            <p:cNvSpPr/>
            <p:nvPr/>
          </p:nvSpPr>
          <p:spPr>
            <a:xfrm>
              <a:off x="1322378" y="2079721"/>
              <a:ext cx="2432400" cy="306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Major Problem</a:t>
              </a:r>
              <a:endParaRPr sz="1100"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3954615" y="2079721"/>
              <a:ext cx="2432400" cy="306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How 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OMP</a:t>
              </a: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 Innovated</a:t>
              </a:r>
              <a:endParaRPr sz="1100"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6586851" y="2079721"/>
              <a:ext cx="2432400" cy="306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Results - 20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20</a:t>
              </a:r>
              <a:endParaRPr sz="1100"/>
            </a:p>
          </p:txBody>
        </p:sp>
        <p:sp>
          <p:nvSpPr>
            <p:cNvPr id="308" name="Google Shape;308;p33"/>
            <p:cNvSpPr txBox="1"/>
            <p:nvPr/>
          </p:nvSpPr>
          <p:spPr>
            <a:xfrm>
              <a:off x="1243931" y="2455951"/>
              <a:ext cx="2589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Modernize integration with z/OS based applications and services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Bridge the talent gap by enabling modern development stacks on z/OS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9" name="Google Shape;309;p33"/>
            <p:cNvSpPr txBox="1"/>
            <p:nvPr/>
          </p:nvSpPr>
          <p:spPr>
            <a:xfrm>
              <a:off x="3954615" y="2467724"/>
              <a:ext cx="24324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2018 Open Mainframe Project added Zowe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2019 Zowe reached 1.0, launched Zowe Conformant to enable downstream ecosystem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Investments in collaboration, ecosystem development, and infrastructure</a:t>
              </a:r>
              <a:endParaRPr sz="1100"/>
            </a:p>
          </p:txBody>
        </p:sp>
        <p:sp>
          <p:nvSpPr>
            <p:cNvPr id="310" name="Google Shape;310;p33"/>
            <p:cNvSpPr txBox="1"/>
            <p:nvPr/>
          </p:nvSpPr>
          <p:spPr>
            <a:xfrm>
              <a:off x="6586545" y="2467724"/>
              <a:ext cx="2536800" cy="15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20000</a:t>
              </a: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+ Commits, 200+ committers all time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Zowe gaining significant mindshare in DevOps community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20+ Zowe Conformant offerings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311" name="Google Shape;311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63549" y="678925"/>
              <a:ext cx="2814548" cy="1257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3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 b="0" l="9760" r="13328" t="0"/>
          <a:stretch/>
        </p:blipFill>
        <p:spPr>
          <a:xfrm>
            <a:off x="12275" y="0"/>
            <a:ext cx="5274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8093" y="1157809"/>
            <a:ext cx="3288217" cy="282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Modernize z/VM integration with cloud technologies</a:t>
            </a:r>
            <a:endParaRPr sz="2700"/>
          </a:p>
        </p:txBody>
      </p:sp>
      <p:grpSp>
        <p:nvGrpSpPr>
          <p:cNvPr id="317" name="Google Shape;317;p34"/>
          <p:cNvGrpSpPr/>
          <p:nvPr/>
        </p:nvGrpSpPr>
        <p:grpSpPr>
          <a:xfrm>
            <a:off x="282050" y="915100"/>
            <a:ext cx="8579897" cy="3333353"/>
            <a:chOff x="282050" y="915100"/>
            <a:chExt cx="8579897" cy="3333353"/>
          </a:xfrm>
        </p:grpSpPr>
        <p:sp>
          <p:nvSpPr>
            <p:cNvPr id="318" name="Google Shape;318;p34"/>
            <p:cNvSpPr/>
            <p:nvPr/>
          </p:nvSpPr>
          <p:spPr>
            <a:xfrm>
              <a:off x="367474" y="2188534"/>
              <a:ext cx="2648640" cy="3304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Major Problem</a:t>
              </a:r>
              <a:endParaRPr sz="1100"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233717" y="2188534"/>
              <a:ext cx="2648640" cy="3304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How 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OMP</a:t>
              </a: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 Innovated</a:t>
              </a:r>
              <a:endParaRPr sz="1100"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6099958" y="2188534"/>
              <a:ext cx="2648640" cy="3304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Results - 20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20</a:t>
              </a:r>
              <a:endParaRPr sz="1100"/>
            </a:p>
          </p:txBody>
        </p:sp>
        <p:sp>
          <p:nvSpPr>
            <p:cNvPr id="321" name="Google Shape;321;p34"/>
            <p:cNvSpPr txBox="1"/>
            <p:nvPr/>
          </p:nvSpPr>
          <p:spPr>
            <a:xfrm>
              <a:off x="282050" y="2594002"/>
              <a:ext cx="2819400" cy="14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Users want to manage their mainframes with the same modern cloud technologies used across the enterprise.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z/VM integration with technologies such as OpenStack have long been a challenge.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Gill Sa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Contribution base was IBM only, making it challenging to get wider adoption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2" name="Google Shape;322;p34"/>
            <p:cNvSpPr txBox="1"/>
            <p:nvPr/>
          </p:nvSpPr>
          <p:spPr>
            <a:xfrm>
              <a:off x="3233717" y="2606685"/>
              <a:ext cx="2648640" cy="945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2019 Open Mainframe Project added Feilong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Feilong TSC elects co-chairs from SUSE and Velocity Software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Building open CI/CD infrastructure and development environment </a:t>
              </a:r>
              <a:endParaRPr sz="1100"/>
            </a:p>
          </p:txBody>
        </p:sp>
        <p:sp>
          <p:nvSpPr>
            <p:cNvPr id="323" name="Google Shape;323;p34"/>
            <p:cNvSpPr txBox="1"/>
            <p:nvPr/>
          </p:nvSpPr>
          <p:spPr>
            <a:xfrm>
              <a:off x="6099625" y="2606685"/>
              <a:ext cx="2762322" cy="16417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SUSE, Velocity Software, Vicom Infinity, and ICU IT engaging in addition to IBM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Gill Sa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New innovations and integrations being created in the community to upstream.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Gill Sa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Hub of innovation and collaboration within the project community.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324" name="Google Shape;32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82838" y="915100"/>
              <a:ext cx="3578325" cy="887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Bringing together the COBOL community</a:t>
            </a:r>
            <a:endParaRPr sz="2700"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282050" y="950625"/>
            <a:ext cx="8579975" cy="3297960"/>
            <a:chOff x="282050" y="950625"/>
            <a:chExt cx="8579975" cy="3297960"/>
          </a:xfrm>
        </p:grpSpPr>
        <p:grpSp>
          <p:nvGrpSpPr>
            <p:cNvPr id="331" name="Google Shape;331;p35"/>
            <p:cNvGrpSpPr/>
            <p:nvPr/>
          </p:nvGrpSpPr>
          <p:grpSpPr>
            <a:xfrm>
              <a:off x="282050" y="2188534"/>
              <a:ext cx="8579975" cy="2060051"/>
              <a:chOff x="282050" y="2188534"/>
              <a:chExt cx="8579975" cy="2060051"/>
            </a:xfrm>
          </p:grpSpPr>
          <p:sp>
            <p:nvSpPr>
              <p:cNvPr id="332" name="Google Shape;332;p35"/>
              <p:cNvSpPr/>
              <p:nvPr/>
            </p:nvSpPr>
            <p:spPr>
              <a:xfrm>
                <a:off x="367474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Major Problem</a:t>
                </a:r>
                <a:endParaRPr sz="1100"/>
              </a:p>
            </p:txBody>
          </p:sp>
          <p:sp>
            <p:nvSpPr>
              <p:cNvPr id="333" name="Google Shape;333;p35"/>
              <p:cNvSpPr/>
              <p:nvPr/>
            </p:nvSpPr>
            <p:spPr>
              <a:xfrm>
                <a:off x="3233717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How 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OMP</a:t>
                </a: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 Innovated</a:t>
                </a:r>
                <a:endParaRPr sz="1100"/>
              </a:p>
            </p:txBody>
          </p:sp>
          <p:sp>
            <p:nvSpPr>
              <p:cNvPr id="334" name="Google Shape;334;p35"/>
              <p:cNvSpPr/>
              <p:nvPr/>
            </p:nvSpPr>
            <p:spPr>
              <a:xfrm>
                <a:off x="6099958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Results - 20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20</a:t>
                </a:r>
                <a:endParaRPr sz="1100"/>
              </a:p>
            </p:txBody>
          </p:sp>
          <p:sp>
            <p:nvSpPr>
              <p:cNvPr id="335" name="Google Shape;335;p35"/>
              <p:cNvSpPr txBox="1"/>
              <p:nvPr/>
            </p:nvSpPr>
            <p:spPr>
              <a:xfrm>
                <a:off x="282050" y="2594002"/>
                <a:ext cx="2819400" cy="14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COBOL talent is critical to our society, and the need has amplified in the COVID-19 pandemic.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Enabling the next generation to have COBOL skills done in isolation, causing repeated efforts and lower uptick.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36" name="Google Shape;336;p35"/>
              <p:cNvSpPr txBox="1"/>
              <p:nvPr/>
            </p:nvSpPr>
            <p:spPr>
              <a:xfrm>
                <a:off x="3233717" y="2606685"/>
                <a:ext cx="2648700" cy="9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Launched COBOL Programming Course as an open source project in April 2020</a:t>
                </a:r>
                <a:endParaRPr sz="1100"/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Created collaboration forums and ways that COBOL talent can advertise their availability</a:t>
                </a:r>
                <a:endParaRPr sz="1100"/>
              </a:p>
            </p:txBody>
          </p:sp>
          <p:sp>
            <p:nvSpPr>
              <p:cNvPr id="337" name="Google Shape;337;p35"/>
              <p:cNvSpPr txBox="1"/>
              <p:nvPr/>
            </p:nvSpPr>
            <p:spPr>
              <a:xfrm>
                <a:off x="6099625" y="2606685"/>
                <a:ext cx="2762400" cy="16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“Calling all COBOL Programmers” forum has had over 1700 </a:t>
                </a: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individuals</a:t>
                </a: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 make themselves available in less than 3 months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COBOL Programming Course has 1.7k stars and 300+ forks in less than 3 months, along with 17 contributors from several organizations.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pic>
          <p:nvPicPr>
            <p:cNvPr id="338" name="Google Shape;33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54262" y="950625"/>
              <a:ext cx="3435477" cy="9675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Bringing next generation through open source</a:t>
            </a:r>
            <a:endParaRPr sz="2700"/>
          </a:p>
        </p:txBody>
      </p:sp>
      <p:grpSp>
        <p:nvGrpSpPr>
          <p:cNvPr id="344" name="Google Shape;344;p36"/>
          <p:cNvGrpSpPr/>
          <p:nvPr/>
        </p:nvGrpSpPr>
        <p:grpSpPr>
          <a:xfrm>
            <a:off x="282050" y="1028675"/>
            <a:ext cx="8579975" cy="3219910"/>
            <a:chOff x="282050" y="1028675"/>
            <a:chExt cx="8579975" cy="3219910"/>
          </a:xfrm>
        </p:grpSpPr>
        <p:grpSp>
          <p:nvGrpSpPr>
            <p:cNvPr id="345" name="Google Shape;345;p36"/>
            <p:cNvGrpSpPr/>
            <p:nvPr/>
          </p:nvGrpSpPr>
          <p:grpSpPr>
            <a:xfrm>
              <a:off x="282050" y="2188534"/>
              <a:ext cx="8579975" cy="2060051"/>
              <a:chOff x="282050" y="2188534"/>
              <a:chExt cx="8579975" cy="2060051"/>
            </a:xfrm>
          </p:grpSpPr>
          <p:sp>
            <p:nvSpPr>
              <p:cNvPr id="346" name="Google Shape;346;p36"/>
              <p:cNvSpPr/>
              <p:nvPr/>
            </p:nvSpPr>
            <p:spPr>
              <a:xfrm>
                <a:off x="367474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Major Problem</a:t>
                </a:r>
                <a:endParaRPr sz="1100"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>
                <a:off x="3233717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How 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OMP</a:t>
                </a: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 Innovated</a:t>
                </a:r>
                <a:endParaRPr sz="1100"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>
                <a:off x="6099958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Results - 20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20</a:t>
                </a:r>
                <a:endParaRPr sz="1100"/>
              </a:p>
            </p:txBody>
          </p:sp>
          <p:sp>
            <p:nvSpPr>
              <p:cNvPr id="349" name="Google Shape;349;p36"/>
              <p:cNvSpPr txBox="1"/>
              <p:nvPr/>
            </p:nvSpPr>
            <p:spPr>
              <a:xfrm>
                <a:off x="282050" y="2594002"/>
                <a:ext cx="2819400" cy="14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Aging tenured mainframe talent, with a growing mainframe talent gap and skills decline in next generation talent.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Needing to help connect students with opportunities in mainframe, aligning the interests in open source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50" name="Google Shape;350;p36"/>
              <p:cNvSpPr txBox="1"/>
              <p:nvPr/>
            </p:nvSpPr>
            <p:spPr>
              <a:xfrm>
                <a:off x="3233717" y="2606685"/>
                <a:ext cx="2648700" cy="9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Launched first mentorship program in 2016 with 7 mentees.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Connected within the mainframe and broad open source community to ensure mentorship work has upstream project value.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Enabled universities to also leverage the program within class work; successful with VCU and Western University (Ontario)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51" name="Google Shape;351;p36"/>
              <p:cNvSpPr txBox="1"/>
              <p:nvPr/>
            </p:nvSpPr>
            <p:spPr>
              <a:xfrm>
                <a:off x="6099625" y="2606685"/>
                <a:ext cx="2762400" cy="16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40+ mentees completed the program, with broader classwork focus reaching 100+ more.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Upstream work has included ports of Alpine Linux, contributions to HyperLedger, OpenStack, CloudFoundry, Kubernetes, and more.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Several mentees are now employed in mainframe roles with IBM, SUSE, ADP, and more.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pic>
          <p:nvPicPr>
            <p:cNvPr id="352" name="Google Shape;352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7275" y="1028675"/>
              <a:ext cx="4509448" cy="82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Mainframe innovation thrives here</a:t>
            </a:r>
            <a:endParaRPr/>
          </a:p>
        </p:txBody>
      </p:sp>
      <p:sp>
        <p:nvSpPr>
          <p:cNvPr id="358" name="Google Shape;358;p37"/>
          <p:cNvSpPr txBox="1"/>
          <p:nvPr/>
        </p:nvSpPr>
        <p:spPr>
          <a:xfrm>
            <a:off x="311625" y="423515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Project lifecycle, guidance, and proposal process openly defined at </a:t>
            </a:r>
            <a:r>
              <a:rPr lang="en-US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https://www.openmainframeproject.org/projects/lifecycle</a:t>
            </a: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9" name="Google Shape;359;p3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OMP p</a:t>
            </a:r>
            <a:r>
              <a:rPr lang="en-US"/>
              <a:t>rovides a vendor-neutral home for mainframe-centric open source projects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Code hosting/infrastructure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Governance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Legal/Trademark defense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Ecosystem development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LF staff support project communities establishing guidelines and best practices to enable diverse community growth and adoption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Our philosophy creates natural collaboration opportunities between mainframe-centric open source projects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Supporting open source on mainframe beyond hosted projects</a:t>
            </a:r>
            <a:endParaRPr sz="2900"/>
          </a:p>
        </p:txBody>
      </p:sp>
      <p:sp>
        <p:nvSpPr>
          <p:cNvPr id="366" name="Google Shape;366;p38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Gill Sans"/>
              <a:buNone/>
            </a:pPr>
            <a:r>
              <a:rPr lang="en-US" sz="2700"/>
              <a:t>Sustained mainframe support in the broad open source community through the Supported Projects program</a:t>
            </a:r>
            <a:endParaRPr/>
          </a:p>
        </p:txBody>
      </p:sp>
      <p:sp>
        <p:nvSpPr>
          <p:cNvPr id="372" name="Google Shape;372;p39"/>
          <p:cNvSpPr txBox="1"/>
          <p:nvPr/>
        </p:nvSpPr>
        <p:spPr>
          <a:xfrm>
            <a:off x="2919945" y="3622327"/>
            <a:ext cx="33041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Participating Open Source Projects include</a:t>
            </a:r>
            <a:endParaRPr/>
          </a:p>
        </p:txBody>
      </p:sp>
      <p:graphicFrame>
        <p:nvGraphicFramePr>
          <p:cNvPr id="373" name="Google Shape;373;p39"/>
          <p:cNvGraphicFramePr/>
          <p:nvPr/>
        </p:nvGraphicFramePr>
        <p:xfrm>
          <a:off x="485312" y="11933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{032C601D-5246-43BB-B108-24BB41FAB355}</a:tableStyleId>
              </a:tblPr>
              <a:tblGrid>
                <a:gridCol w="2087000"/>
                <a:gridCol w="2087000"/>
                <a:gridCol w="2087000"/>
                <a:gridCol w="2087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Infrastructure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Developer support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Market awareness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Governance/IP Home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80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4" name="Google Shape;3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193" y="1670758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425" y="1661878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2291" y="1670758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6409" y="1681939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094750"/>
            <a:ext cx="9144004" cy="70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/>
              <a:t>Telling the “mainframer” story</a:t>
            </a:r>
            <a:endParaRPr/>
          </a:p>
        </p:txBody>
      </p:sp>
      <p:sp>
        <p:nvSpPr>
          <p:cNvPr id="384" name="Google Shape;384;p40"/>
          <p:cNvSpPr txBox="1"/>
          <p:nvPr>
            <p:ph idx="1" type="body"/>
          </p:nvPr>
        </p:nvSpPr>
        <p:spPr>
          <a:xfrm>
            <a:off x="317500" y="943429"/>
            <a:ext cx="4035839" cy="4128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Monthly interview series that highlights diversity in mainframe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Showcases why people have mainframe in their careers and their views of the technology and career field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Read and listen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https://www.openmainframeproject.org/news/podcast</a:t>
            </a:r>
            <a:r>
              <a:rPr lang="en-US"/>
              <a:t> </a:t>
            </a:r>
            <a:endParaRPr/>
          </a:p>
        </p:txBody>
      </p:sp>
      <p:pic>
        <p:nvPicPr>
          <p:cNvPr id="385" name="Google Shape;38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2243" y="702259"/>
            <a:ext cx="4611757" cy="43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617" y="4109325"/>
            <a:ext cx="1571625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40"/>
          <p:cNvGrpSpPr/>
          <p:nvPr/>
        </p:nvGrpSpPr>
        <p:grpSpPr>
          <a:xfrm>
            <a:off x="879958" y="4525041"/>
            <a:ext cx="2910942" cy="381009"/>
            <a:chOff x="879958" y="4525041"/>
            <a:chExt cx="2910942" cy="381009"/>
          </a:xfrm>
        </p:grpSpPr>
        <p:pic>
          <p:nvPicPr>
            <p:cNvPr id="388" name="Google Shape;388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9958" y="4525041"/>
              <a:ext cx="1273042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9275" y="4525050"/>
              <a:ext cx="1571625" cy="381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/>
          <p:nvPr/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Bringing together the open source and mainframe conversation</a:t>
            </a:r>
            <a:endParaRPr sz="3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4974336" y="4100165"/>
            <a:ext cx="353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Community Forums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sng" cap="none" strike="noStrike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https://community.openmainframeproject.org/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21525" y="2056925"/>
            <a:ext cx="440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Annual Open Mainframe Summit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lang="en-US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https://events.linuxfoundation.org/open-mainframe-summit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680350" y="4489704"/>
            <a:ext cx="302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Slack Channel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sng" cap="none" strike="noStrike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https://slack.openmainframeproject.org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98" name="Google Shape;39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0701" y="2591682"/>
            <a:ext cx="1979676" cy="19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163" y="922025"/>
            <a:ext cx="2577625" cy="10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4188" y="847875"/>
            <a:ext cx="4370423" cy="319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Google Shape;405;p42"/>
          <p:cNvGraphicFramePr/>
          <p:nvPr/>
        </p:nvGraphicFramePr>
        <p:xfrm>
          <a:off x="295400" y="6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{2F1884A8-0FBB-4901-B484-6E8F9E5E45C8}</a:tableStyleId>
              </a:tblPr>
              <a:tblGrid>
                <a:gridCol w="1275475"/>
                <a:gridCol w="1383950"/>
                <a:gridCol w="1819275"/>
                <a:gridCol w="1246825"/>
                <a:gridCol w="1431775"/>
                <a:gridCol w="1431775"/>
              </a:tblGrid>
              <a:tr h="110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1F608B"/>
                          </a:solidFill>
                        </a:rPr>
                        <a:t>5 </a:t>
                      </a:r>
                      <a:endParaRPr b="1" sz="4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years since launch</a:t>
                      </a:r>
                      <a:endParaRPr>
                        <a:solidFill>
                          <a:srgbClr val="40414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C0504D"/>
                          </a:solidFill>
                        </a:rPr>
                        <a:t>41</a:t>
                      </a:r>
                      <a:endParaRPr b="1" sz="4000">
                        <a:solidFill>
                          <a:srgbClr val="C0504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Supporting Organizations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4BACC6"/>
                          </a:solidFill>
                        </a:rPr>
                        <a:t>18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Hosted Projects and Working Groups</a:t>
                      </a:r>
                      <a:endParaRPr>
                        <a:solidFill>
                          <a:srgbClr val="40414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959595"/>
                          </a:solidFill>
                        </a:rPr>
                        <a:t>40+</a:t>
                      </a:r>
                      <a:br>
                        <a:rPr b="1" lang="en-US" sz="1600">
                          <a:solidFill>
                            <a:srgbClr val="FFFFFF"/>
                          </a:solidFill>
                        </a:rPr>
                      </a:br>
                      <a:r>
                        <a:rPr lang="en-US">
                          <a:solidFill>
                            <a:srgbClr val="404146"/>
                          </a:solidFill>
                        </a:rPr>
                        <a:t>Mentees Sponsored</a:t>
                      </a:r>
                      <a:endParaRPr b="1" sz="4000">
                        <a:solidFill>
                          <a:srgbClr val="40414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4BACC6"/>
                          </a:solidFill>
                        </a:rPr>
                        <a:t>300+</a:t>
                      </a:r>
                      <a:br>
                        <a:rPr b="1" lang="en-US" sz="1600">
                          <a:solidFill>
                            <a:srgbClr val="FFFFFF"/>
                          </a:solidFill>
                        </a:rPr>
                      </a:br>
                      <a:r>
                        <a:rPr lang="en-US">
                          <a:solidFill>
                            <a:srgbClr val="404146"/>
                          </a:solidFill>
                        </a:rPr>
                        <a:t>Project Contributors</a:t>
                      </a:r>
                      <a:endParaRPr b="1" sz="4000">
                        <a:solidFill>
                          <a:srgbClr val="4BACC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0B0F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00B0F0"/>
                          </a:solidFill>
                        </a:rPr>
                        <a:t>30,000+</a:t>
                      </a:r>
                      <a:br>
                        <a:rPr b="1" lang="en-US" sz="1600">
                          <a:solidFill>
                            <a:srgbClr val="FFFFFF"/>
                          </a:solidFill>
                        </a:rPr>
                      </a:br>
                      <a:endParaRPr b="1" sz="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Project Contributions</a:t>
                      </a:r>
                      <a:endParaRPr b="1" sz="4000">
                        <a:solidFill>
                          <a:srgbClr val="4BACC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06" name="Google Shape;4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0575"/>
            <a:ext cx="9144003" cy="336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/>
        </p:nvSpPr>
        <p:spPr>
          <a:xfrm>
            <a:off x="8228013" y="4803775"/>
            <a:ext cx="581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000" u="none" cap="none" strike="noStrike"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02_section_01" id="413" name="Google Shape;4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878" y="2778599"/>
            <a:ext cx="2573400" cy="18573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02_section_02" id="414" name="Google Shape;41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7165" y="2780185"/>
            <a:ext cx="2578200" cy="18558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02_section_03" id="415" name="Google Shape;41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3078" y="2762724"/>
            <a:ext cx="2578200" cy="18558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06" id="416" name="Google Shape;416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878" y="900586"/>
            <a:ext cx="8229600" cy="20289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17" name="Google Shape;417;p43"/>
          <p:cNvSpPr txBox="1"/>
          <p:nvPr/>
        </p:nvSpPr>
        <p:spPr>
          <a:xfrm>
            <a:off x="391112" y="1605436"/>
            <a:ext cx="8229600" cy="396900"/>
          </a:xfrm>
          <a:prstGeom prst="rect">
            <a:avLst/>
          </a:prstGeom>
          <a:solidFill>
            <a:srgbClr val="000000">
              <a:alpha val="6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ill Sans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Open participation for all interested in Mainframe and Open Source</a:t>
            </a:r>
            <a:endParaRPr/>
          </a:p>
        </p:txBody>
      </p:sp>
      <p:sp>
        <p:nvSpPr>
          <p:cNvPr id="418" name="Google Shape;418;p43"/>
          <p:cNvSpPr txBox="1"/>
          <p:nvPr/>
        </p:nvSpPr>
        <p:spPr>
          <a:xfrm>
            <a:off x="566677" y="3029424"/>
            <a:ext cx="2220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Gill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Community discussion and collaboration - both virtually and at regional events.</a:t>
            </a:r>
            <a:endParaRPr/>
          </a:p>
        </p:txBody>
      </p:sp>
      <p:sp>
        <p:nvSpPr>
          <p:cNvPr id="419" name="Google Shape;419;p43"/>
          <p:cNvSpPr txBox="1"/>
          <p:nvPr/>
        </p:nvSpPr>
        <p:spPr>
          <a:xfrm>
            <a:off x="3386078" y="3037360"/>
            <a:ext cx="22209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Gill Sans"/>
              <a:buNone/>
            </a:pPr>
            <a:r>
              <a:rPr lang="en-US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16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Shared R&amp;D open source projects and working groups </a:t>
            </a:r>
            <a:r>
              <a:rPr lang="en-US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- or bring your project to be hosted here</a:t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6229289" y="3034185"/>
            <a:ext cx="222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Gill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Corporate sponsorship for showing stewardship in the community</a:t>
            </a:r>
            <a:endParaRPr/>
          </a:p>
        </p:txBody>
      </p:sp>
      <p:sp>
        <p:nvSpPr>
          <p:cNvPr id="421" name="Google Shape;421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How to </a:t>
            </a:r>
            <a:r>
              <a:rPr lang="en-US"/>
              <a:t>participate</a:t>
            </a:r>
            <a:r>
              <a:rPr lang="en-US"/>
              <a:t> in Open Mainframe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Gill Sans"/>
              <a:buNone/>
            </a:pPr>
            <a:r>
              <a:rPr lang="en-US" sz="2700"/>
              <a:t>From the h</a:t>
            </a:r>
            <a:r>
              <a:rPr lang="en-US" sz="2700"/>
              <a:t>eritage of the model 704 to the </a:t>
            </a:r>
            <a:r>
              <a:rPr lang="en-US" sz="2700"/>
              <a:t>modern mainframe ( IBM z15 )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4462575" y="943425"/>
            <a:ext cx="42243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Up</a:t>
            </a:r>
            <a:r>
              <a:rPr lang="en-US" sz="1850"/>
              <a:t> to 190, 10 core 5.2ghz processors ( read more at </a:t>
            </a:r>
            <a:r>
              <a:rPr lang="en-US" sz="1850" u="sng">
                <a:solidFill>
                  <a:schemeClr val="hlink"/>
                </a:solidFill>
                <a:hlinkClick r:id="rId3"/>
              </a:rPr>
              <a:t>https://en.wikipedia.org/wiki/IBM_z15_(microprocessor)</a:t>
            </a:r>
            <a:r>
              <a:rPr lang="en-US" sz="1850"/>
              <a:t> )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Up to 40TB of RAIM (random array of independent memory)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Heavy optimization for i/o bound workloads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Hardware based encryption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Fault tolerant, native hot swapping of hardware components ( z stands for zero downtime )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And….runs Linux and Open Source!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15553" r="15137" t="0"/>
          <a:stretch/>
        </p:blipFill>
        <p:spPr>
          <a:xfrm>
            <a:off x="76200" y="924600"/>
            <a:ext cx="4434524" cy="35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c copy" id="426" name="Google Shape;42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987" y="0"/>
            <a:ext cx="8228012" cy="256063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4"/>
          <p:cNvSpPr/>
          <p:nvPr/>
        </p:nvSpPr>
        <p:spPr>
          <a:xfrm>
            <a:off x="1375315" y="0"/>
            <a:ext cx="4349209" cy="2638424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4"/>
          <p:cNvSpPr/>
          <p:nvPr/>
        </p:nvSpPr>
        <p:spPr>
          <a:xfrm>
            <a:off x="0" y="0"/>
            <a:ext cx="1375316" cy="2638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4"/>
          <p:cNvSpPr txBox="1"/>
          <p:nvPr>
            <p:ph idx="1" type="body"/>
          </p:nvPr>
        </p:nvSpPr>
        <p:spPr>
          <a:xfrm>
            <a:off x="317500" y="2749436"/>
            <a:ext cx="8369299" cy="2067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90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out more and subscribe to our newsletter at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www.openmainframeproject.org</a:t>
            </a:r>
            <a:endParaRPr sz="1800"/>
          </a:p>
          <a:p>
            <a:pPr indent="-219075" lvl="0" marL="23177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Discover and participate in any of our 16 hosted projects and working groups at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https://www.openmainframeproject.org/projects</a:t>
            </a:r>
            <a:r>
              <a:rPr lang="en-US" sz="1600"/>
              <a:t> </a:t>
            </a:r>
            <a:endParaRPr sz="1600"/>
          </a:p>
          <a:p>
            <a:pPr indent="-219075" lvl="0" marL="23177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O</a:t>
            </a: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rganizational membership opportunities at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https://www.openmainframeproject.org/about/join</a:t>
            </a: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or email at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7"/>
              </a:rPr>
              <a:t>membership@openmainframe</a:t>
            </a:r>
            <a:r>
              <a:rPr lang="en-US" sz="1600" u="sng">
                <a:solidFill>
                  <a:schemeClr val="hlink"/>
                </a:solidFill>
                <a:hlinkClick r:id="rId8"/>
              </a:rPr>
              <a:t>project.com</a:t>
            </a:r>
            <a:r>
              <a:rPr lang="en-US" sz="1600"/>
              <a:t> </a:t>
            </a:r>
            <a:endParaRPr sz="1600"/>
          </a:p>
          <a:p>
            <a:pPr indent="-158750" lvl="1" marL="74295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If you are ready to pursue corporate members, complete the paperwork at </a:t>
            </a:r>
            <a:r>
              <a:rPr lang="en-US" sz="1600" u="sng">
                <a:solidFill>
                  <a:schemeClr val="hlink"/>
                </a:solidFill>
                <a:hlinkClick r:id="rId9"/>
              </a:rPr>
              <a:t>https://joinnow.openmainframeproject.org</a:t>
            </a:r>
            <a:r>
              <a:rPr lang="en-US" sz="1600"/>
              <a:t> </a:t>
            </a:r>
            <a:endParaRPr sz="1800"/>
          </a:p>
        </p:txBody>
      </p:sp>
      <p:pic>
        <p:nvPicPr>
          <p:cNvPr descr="OpenMainframe_Logo_Pantone.png" id="430" name="Google Shape;430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07388" y="100013"/>
            <a:ext cx="469899" cy="5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4"/>
          <p:cNvSpPr/>
          <p:nvPr/>
        </p:nvSpPr>
        <p:spPr>
          <a:xfrm>
            <a:off x="298450" y="646112"/>
            <a:ext cx="4330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ill Sans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 more about the Open Mainframe Project</a:t>
            </a:r>
            <a:endParaRPr/>
          </a:p>
        </p:txBody>
      </p:sp>
      <p:sp>
        <p:nvSpPr>
          <p:cNvPr id="432" name="Google Shape;432;p44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-US" sz="1000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sz="1000"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Gill Sans"/>
              <a:buNone/>
            </a:pPr>
            <a:r>
              <a:rPr b="0" i="0" lang="en-US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6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</a:pPr>
            <a:r>
              <a:rPr lang="en-US"/>
              <a:t>Membership</a:t>
            </a:r>
            <a:endParaRPr/>
          </a:p>
        </p:txBody>
      </p:sp>
      <p:sp>
        <p:nvSpPr>
          <p:cNvPr id="443" name="Google Shape;443;p46"/>
          <p:cNvSpPr txBox="1"/>
          <p:nvPr>
            <p:ph idx="1" type="subTitle"/>
          </p:nvPr>
        </p:nvSpPr>
        <p:spPr>
          <a:xfrm>
            <a:off x="4571983" y="3005359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7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/>
              <a:t>Membership Benefits (1)</a:t>
            </a:r>
            <a:endParaRPr/>
          </a:p>
        </p:txBody>
      </p:sp>
      <p:sp>
        <p:nvSpPr>
          <p:cNvPr id="449" name="Google Shape;449;p47"/>
          <p:cNvSpPr txBox="1"/>
          <p:nvPr>
            <p:ph idx="1" type="body"/>
          </p:nvPr>
        </p:nvSpPr>
        <p:spPr>
          <a:xfrm>
            <a:off x="317500" y="7910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Industry Leadership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Shape the Open Source Mainframe market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Network with other members of Open Mainframe Project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Participate in Open Mainframe Project event and speaking opportunities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Join Open Mainframe Project Projects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Serve on the the Governing Board to help shape investments of Linux and Open Source on Mainframe (Platinum only)</a:t>
            </a:r>
            <a:endParaRPr b="1" sz="16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Marketing Opportunities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Benefit from and participate in Open Mainframe Project marketing efforts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Engage with your peers on the marketing committee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Feature your products and applications that leverage Linux and Open Source on Mainframe at key industry events, website and marketing collateral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Use Open Mainframe Project branding assets in promotion of your product</a:t>
            </a:r>
            <a:endParaRPr sz="1600"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Discounted sponsorship opportunities for Open Mainframe Project</a:t>
            </a:r>
            <a:endParaRPr sz="1600"/>
          </a:p>
        </p:txBody>
      </p:sp>
      <p:sp>
        <p:nvSpPr>
          <p:cNvPr id="450" name="Google Shape;450;p47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/>
              <a:t>Membership Benefits (2)</a:t>
            </a:r>
            <a:endParaRPr/>
          </a:p>
        </p:txBody>
      </p:sp>
      <p:sp>
        <p:nvSpPr>
          <p:cNvPr id="456" name="Google Shape;456;p48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Technology Leadership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Contribute to and influence the direction of Open Mainframe Project technical investments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Drive leadership for future enhancements and extensions that matter for your business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Ability to guide feature sets in requirements documents and future technology roadmaps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Support and drive community work by being a voting member of the Technical Steering Committee (Platinum only)</a:t>
            </a:r>
            <a:br>
              <a:rPr lang="en-US" sz="1600"/>
            </a:br>
            <a:endParaRPr sz="1600"/>
          </a:p>
          <a:p>
            <a:pPr indent="0" lvl="0" marL="127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Learning and Engaging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Engage and collaborate with the membership community to enhance your Open Source/Linux on Mainframe roadmap.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Work together across company lines and industries.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Create products &amp; apps secure in the knowledge that they will be interoperable in across enterprise class architectures.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Ability to serve as an Open Mainframe Project Advocate at events and in the community.</a:t>
            </a:r>
            <a:endParaRPr/>
          </a:p>
          <a:p>
            <a:pPr indent="-1143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457" name="Google Shape;457;p48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9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The Linux Foundation members' benefits aren't just a list of "this is what you get as a member" -- rather the range of benefits vary in value and </a:t>
            </a:r>
            <a:r>
              <a:rPr lang="en-US" sz="1500"/>
              <a:t>relevance</a:t>
            </a:r>
            <a:r>
              <a:rPr lang="en-US" sz="1500"/>
              <a:t> based on the company. Some highlights include…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Let us know how we can help connect you to these opportunities!</a:t>
            </a:r>
            <a:endParaRPr sz="1500"/>
          </a:p>
        </p:txBody>
      </p:sp>
      <p:sp>
        <p:nvSpPr>
          <p:cNvPr id="463" name="Google Shape;463;p49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Additional benefits from Linux Foundation membership</a:t>
            </a:r>
            <a:endParaRPr sz="2700"/>
          </a:p>
        </p:txBody>
      </p:sp>
      <p:sp>
        <p:nvSpPr>
          <p:cNvPr id="464" name="Google Shape;464;p49"/>
          <p:cNvSpPr txBox="1"/>
          <p:nvPr>
            <p:ph idx="1" type="body"/>
          </p:nvPr>
        </p:nvSpPr>
        <p:spPr>
          <a:xfrm>
            <a:off x="317500" y="1683675"/>
            <a:ext cx="40767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An invite to our member-exclusive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Linux Foundation Member Summit</a:t>
            </a:r>
            <a:r>
              <a:rPr lang="en-US" sz="1400"/>
              <a:t>, fosters collaboration, innovation, and partnerships among the leading projects and organizations working to drive digital transformation with open source technologies.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Ability for your legal counsel to participate in bi-monthly legal calls and the annual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Linux Foundation Legal Summit</a:t>
            </a:r>
            <a:r>
              <a:rPr lang="en-US" sz="1400"/>
              <a:t>, helping connecting them to </a:t>
            </a:r>
            <a:r>
              <a:rPr lang="en-US" sz="1400"/>
              <a:t>their</a:t>
            </a:r>
            <a:r>
              <a:rPr lang="en-US" sz="1400"/>
              <a:t> peers and advancing your organization’s open source licensing, litigation, compliance, and best practices.</a:t>
            </a:r>
            <a:endParaRPr sz="1400"/>
          </a:p>
        </p:txBody>
      </p:sp>
      <p:sp>
        <p:nvSpPr>
          <p:cNvPr id="465" name="Google Shape;465;p49"/>
          <p:cNvSpPr txBox="1"/>
          <p:nvPr>
            <p:ph idx="1" type="body"/>
          </p:nvPr>
        </p:nvSpPr>
        <p:spPr>
          <a:xfrm>
            <a:off x="4605050" y="1683950"/>
            <a:ext cx="40767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Introductions to other Linux Foundation members and hosted projects that are of interest to you to expand business opportunities.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Employees at your organization are eligible for a 20% discount to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Linux Foundation events</a:t>
            </a:r>
            <a:r>
              <a:rPr lang="en-US" sz="1400"/>
              <a:t> (use code </a:t>
            </a:r>
            <a:r>
              <a:rPr lang="en-US" sz="1400"/>
              <a:t>LFMEM20 when registering).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Receive a discount of 5-7% for sponsoring </a:t>
            </a:r>
            <a:r>
              <a:rPr lang="en-US" sz="1400" u="sng">
                <a:solidFill>
                  <a:schemeClr val="hlink"/>
                </a:solidFill>
                <a:hlinkClick r:id="rId6"/>
              </a:rPr>
              <a:t>Linux Foundation Events</a:t>
            </a:r>
            <a:r>
              <a:rPr lang="en-US" sz="1400"/>
              <a:t>. Sponsorships offer a valuable way to reach the community of Open Source Developers, Engineers, C-level Executives and more. 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" name="Google Shape;470;p50"/>
          <p:cNvGraphicFramePr/>
          <p:nvPr/>
        </p:nvGraphicFramePr>
        <p:xfrm>
          <a:off x="455612" y="7508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{032C601D-5246-43BB-B108-24BB41FAB355}</a:tableStyleId>
              </a:tblPr>
              <a:tblGrid>
                <a:gridCol w="1211225"/>
                <a:gridCol w="1909475"/>
                <a:gridCol w="726400"/>
                <a:gridCol w="643100"/>
                <a:gridCol w="1165700"/>
                <a:gridCol w="2611800"/>
              </a:tblGrid>
              <a:tr h="47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Level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Annual Fee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Board Seat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TSC Seat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Marketing Committee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Notes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</a:tr>
              <a:tr h="35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Platinum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$120,000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Initial 2-year participant commitment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Platinum </a:t>
                      </a:r>
                      <a:b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End-User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$30,000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Initial 2-year participant commitment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</a:tr>
              <a:tr h="43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Silver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3,000 </a:t>
                      </a:r>
                      <a:r>
                        <a:rPr lang="en-US" sz="90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employees or more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= $30,000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1,000 &lt; 3,000 employees = $25,000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500  &lt; 1,000 employees = $20,000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100 &lt; 500 employees = $12,000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&lt;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100 employees = $7,000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 per 10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 Vo</a:t>
                      </a:r>
                      <a:r>
                        <a:rPr lang="en-US" sz="12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"/>
                        <a:buFont typeface="Calibri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Academic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 per 10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"/>
                        <a:buFont typeface="Gill Sans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 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Restricted to academic institutions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</a:tr>
              <a:tr h="29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Associate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"/>
                        <a:buFont typeface="Gill Sans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 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Non-profits, open source projects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1" name="Google Shape;471;p50"/>
          <p:cNvSpPr txBox="1"/>
          <p:nvPr/>
        </p:nvSpPr>
        <p:spPr>
          <a:xfrm>
            <a:off x="0" y="4071032"/>
            <a:ext cx="9144000" cy="8928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ill Sans"/>
              <a:buNone/>
            </a:pPr>
            <a:r>
              <a:rPr b="0" i="0" lang="en-US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To join Open Mainframe Project, go to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https://www.openmainframeproject.org/about/join</a:t>
            </a:r>
            <a:r>
              <a:rPr b="0" i="0" lang="en-US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or email at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membership@openmainframeproject.com</a:t>
            </a:r>
            <a:r>
              <a:rPr b="0" i="0" lang="en-US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ill Sans"/>
              <a:buNone/>
            </a:pPr>
            <a:r>
              <a:rPr b="0" i="0" lang="en-US" sz="11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Listed fees include Linux Foundation Silver membership. If you are already a Linux Foundation Member, reduced pricing is available.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ill Sans"/>
              <a:buNone/>
            </a:pPr>
            <a:r>
              <a:rPr b="0" i="0" lang="en-US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472" name="Google Shape;472;p50"/>
          <p:cNvSpPr/>
          <p:nvPr/>
        </p:nvSpPr>
        <p:spPr>
          <a:xfrm>
            <a:off x="365125" y="-49213"/>
            <a:ext cx="7985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00"/>
              <a:buFont typeface="Gill Sans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Corporate, Academic, Associate Membership Levels</a:t>
            </a:r>
            <a:endParaRPr/>
          </a:p>
        </p:txBody>
      </p:sp>
      <p:sp>
        <p:nvSpPr>
          <p:cNvPr id="473" name="Google Shape;473;p50"/>
          <p:cNvSpPr txBox="1"/>
          <p:nvPr/>
        </p:nvSpPr>
        <p:spPr>
          <a:xfrm>
            <a:off x="8228013" y="4803775"/>
            <a:ext cx="581024" cy="273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000" u="none" cap="none" strike="noStrike"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Early collaboration drives open source</a:t>
            </a:r>
            <a:endParaRPr/>
          </a:p>
        </p:txBody>
      </p:sp>
      <p:grpSp>
        <p:nvGrpSpPr>
          <p:cNvPr id="120" name="Google Shape;120;p18"/>
          <p:cNvGrpSpPr/>
          <p:nvPr/>
        </p:nvGrpSpPr>
        <p:grpSpPr>
          <a:xfrm>
            <a:off x="130839" y="1899607"/>
            <a:ext cx="8958522" cy="1515723"/>
            <a:chOff x="117805" y="1584750"/>
            <a:chExt cx="10416886" cy="1863900"/>
          </a:xfrm>
        </p:grpSpPr>
        <p:sp>
          <p:nvSpPr>
            <p:cNvPr id="121" name="Google Shape;121;p18"/>
            <p:cNvSpPr/>
            <p:nvPr/>
          </p:nvSpPr>
          <p:spPr>
            <a:xfrm>
              <a:off x="117805" y="1584750"/>
              <a:ext cx="1836900" cy="1863900"/>
            </a:xfrm>
            <a:prstGeom prst="homePlate">
              <a:avLst>
                <a:gd fmla="val 45673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/>
                <a:t>1955</a:t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SHARE established </a:t>
              </a:r>
              <a:r>
                <a:rPr lang="en-US" sz="900">
                  <a:solidFill>
                    <a:srgbClr val="434343"/>
                  </a:solidFill>
                </a:rPr>
                <a:t>Historical root of open source movement</a:t>
              </a:r>
              <a:endParaRPr sz="900">
                <a:solidFill>
                  <a:srgbClr val="434343"/>
                </a:solidFill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788275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CFE2F3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1999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Linux ported to s390x </a:t>
              </a:r>
              <a:r>
                <a:rPr lang="en-US" sz="900">
                  <a:solidFill>
                    <a:srgbClr val="434343"/>
                  </a:solidFill>
                </a:rPr>
                <a:t>by community effort from Marist University and other enthusiasts</a:t>
              </a:r>
              <a:endParaRPr sz="900"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4458195" y="1584750"/>
              <a:ext cx="2665500" cy="1863900"/>
            </a:xfrm>
            <a:prstGeom prst="chevron">
              <a:avLst>
                <a:gd fmla="val 46881" name="adj"/>
              </a:avLst>
            </a:prstGeom>
            <a:solidFill>
              <a:srgbClr val="A4C2F4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2001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Major Linux Distros support mainframe </a:t>
              </a:r>
              <a:r>
                <a:rPr lang="en-US" sz="900">
                  <a:solidFill>
                    <a:srgbClr val="434343"/>
                  </a:solidFill>
                </a:rPr>
                <a:t>Initially SUSE, but followed by Red Hat and others</a:t>
              </a:r>
              <a:endParaRPr sz="900"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6215566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9FC5E8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2006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1,700 customers using Linux on s390x in production </a:t>
              </a:r>
              <a:r>
                <a:rPr lang="en-US" sz="900">
                  <a:solidFill>
                    <a:srgbClr val="434343"/>
                  </a:solidFill>
                </a:rPr>
                <a:t>including SAP, DB2, and Oracle.</a:t>
              </a:r>
              <a:endParaRPr sz="900"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963091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6D9EEB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2013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Open Source ecosystem hits critical mass </a:t>
              </a:r>
              <a:r>
                <a:rPr lang="en-US" sz="900">
                  <a:solidFill>
                    <a:srgbClr val="434343"/>
                  </a:solidFill>
                </a:rPr>
                <a:t>with</a:t>
              </a:r>
              <a:r>
                <a:rPr b="1" lang="en-US" sz="900">
                  <a:solidFill>
                    <a:srgbClr val="434343"/>
                  </a:solidFill>
                </a:rPr>
                <a:t> </a:t>
              </a:r>
              <a:r>
                <a:rPr lang="en-US" sz="900">
                  <a:solidFill>
                    <a:srgbClr val="434343"/>
                  </a:solidFill>
                </a:rPr>
                <a:t>OpenStack, KVM, PostgreSQL supported</a:t>
              </a:r>
              <a:endParaRPr sz="900"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052300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9FC5E8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1975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CBT Tape project founded </a:t>
              </a:r>
              <a:r>
                <a:rPr lang="en-US" sz="900">
                  <a:solidFill>
                    <a:srgbClr val="434343"/>
                  </a:solidFill>
                </a:rPr>
                <a:t>One of the oldest open source projects.</a:t>
              </a:r>
              <a:endParaRPr sz="9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6325"/>
            <a:ext cx="8269526" cy="4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Isn’t Slowing Down Any Time Soon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/>
        </p:nvSpPr>
        <p:spPr>
          <a:xfrm>
            <a:off x="5246702" y="3750291"/>
            <a:ext cx="4078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Choose a Framework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5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Open Source Code (~20%)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168F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20"/>
          <p:cNvCxnSpPr/>
          <p:nvPr/>
        </p:nvCxnSpPr>
        <p:spPr>
          <a:xfrm rot="10800000">
            <a:off x="4258004" y="3959932"/>
            <a:ext cx="88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733" y="3282723"/>
            <a:ext cx="3264870" cy="74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5246702" y="2961473"/>
            <a:ext cx="3292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Write Custom Code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5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Custom Code (~10%)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168F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20"/>
          <p:cNvCxnSpPr/>
          <p:nvPr/>
        </p:nvCxnSpPr>
        <p:spPr>
          <a:xfrm rot="10800000">
            <a:off x="4258004" y="3140284"/>
            <a:ext cx="88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003" y="2978581"/>
            <a:ext cx="3264870" cy="2796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5246702" y="1884578"/>
            <a:ext cx="3528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Use Open Source 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Libraries to Solve Problems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5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Open Source Code (~70%)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168F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0"/>
          <p:cNvCxnSpPr/>
          <p:nvPr/>
        </p:nvCxnSpPr>
        <p:spPr>
          <a:xfrm rot="10800000">
            <a:off x="4258004" y="2231279"/>
            <a:ext cx="88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003" y="2154047"/>
            <a:ext cx="3264870" cy="74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1263339" y="1045186"/>
            <a:ext cx="6617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Helvetica Neue"/>
              <a:buNone/>
            </a:pPr>
            <a:r>
              <a:rPr b="1" lang="en-US" sz="27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Open Source Code = ~ 90%</a:t>
            </a:r>
            <a:endParaRPr sz="1100"/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003" y="2784420"/>
            <a:ext cx="3264870" cy="25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3003" y="3170375"/>
            <a:ext cx="3264870" cy="3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3003" y="1650886"/>
            <a:ext cx="3264870" cy="855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Club (Sandwich)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1224318" y="1581764"/>
            <a:ext cx="6975432" cy="2295081"/>
          </a:xfrm>
          <a:custGeom>
            <a:rect b="b" l="l" r="r" t="t"/>
            <a:pathLst>
              <a:path extrusionOk="0" h="2630465" w="8455069">
                <a:moveTo>
                  <a:pt x="0" y="0"/>
                </a:moveTo>
                <a:cubicBezTo>
                  <a:pt x="165970" y="858032"/>
                  <a:pt x="331940" y="1716065"/>
                  <a:pt x="1741118" y="2154476"/>
                </a:cubicBezTo>
                <a:cubicBezTo>
                  <a:pt x="3150296" y="2592887"/>
                  <a:pt x="8455069" y="2630465"/>
                  <a:pt x="8455069" y="2630465"/>
                </a:cubicBezTo>
              </a:path>
            </a:pathLst>
          </a:cu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1"/>
          <p:cNvCxnSpPr/>
          <p:nvPr/>
        </p:nvCxnSpPr>
        <p:spPr>
          <a:xfrm>
            <a:off x="1218105" y="1465545"/>
            <a:ext cx="0" cy="2414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1211893" y="3879937"/>
            <a:ext cx="7017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21"/>
          <p:cNvSpPr txBox="1"/>
          <p:nvPr/>
        </p:nvSpPr>
        <p:spPr>
          <a:xfrm rot="-5400000">
            <a:off x="-398550" y="2230051"/>
            <a:ext cx="290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Value of of Individual Project</a:t>
            </a:r>
            <a:endParaRPr sz="1100"/>
          </a:p>
        </p:txBody>
      </p:sp>
      <p:sp>
        <p:nvSpPr>
          <p:cNvPr id="159" name="Google Shape;159;p21"/>
          <p:cNvSpPr txBox="1"/>
          <p:nvPr/>
        </p:nvSpPr>
        <p:spPr>
          <a:xfrm>
            <a:off x="2771384" y="3879937"/>
            <a:ext cx="346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Number of Open Source Projects</a:t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Real Question is Which Projects Matter?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17500" y="943425"/>
            <a:ext cx="27012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Successful projects depend on members, developers, standards and infrastructure to develop products that the market will adopt</a:t>
            </a:r>
            <a:endParaRPr sz="1800"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524" y="886103"/>
            <a:ext cx="3863636" cy="388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99999">
            <a:off x="4524870" y="1510696"/>
            <a:ext cx="2572946" cy="258559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5113961" y="814210"/>
            <a:ext cx="1382700" cy="3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9AD6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endParaRPr sz="1100"/>
          </a:p>
        </p:txBody>
      </p:sp>
      <p:sp>
        <p:nvSpPr>
          <p:cNvPr id="169" name="Google Shape;169;p22"/>
          <p:cNvSpPr txBox="1"/>
          <p:nvPr/>
        </p:nvSpPr>
        <p:spPr>
          <a:xfrm>
            <a:off x="2924092" y="3353164"/>
            <a:ext cx="1382700" cy="3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9AD6"/>
                </a:solidFill>
                <a:latin typeface="Arial"/>
                <a:ea typeface="Arial"/>
                <a:cs typeface="Arial"/>
                <a:sym typeface="Arial"/>
              </a:rPr>
              <a:t>PROFITS</a:t>
            </a:r>
            <a:endParaRPr sz="1100"/>
          </a:p>
        </p:txBody>
      </p:sp>
      <p:sp>
        <p:nvSpPr>
          <p:cNvPr id="170" name="Google Shape;170;p22"/>
          <p:cNvSpPr txBox="1"/>
          <p:nvPr/>
        </p:nvSpPr>
        <p:spPr>
          <a:xfrm>
            <a:off x="7291701" y="3356675"/>
            <a:ext cx="1456500" cy="3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9AD6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endParaRPr sz="1100"/>
          </a:p>
        </p:txBody>
      </p:sp>
      <p:sp>
        <p:nvSpPr>
          <p:cNvPr id="171" name="Google Shape;171;p22"/>
          <p:cNvSpPr txBox="1"/>
          <p:nvPr/>
        </p:nvSpPr>
        <p:spPr>
          <a:xfrm rot="-4576616">
            <a:off x="4525735" y="2442531"/>
            <a:ext cx="1011680" cy="382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PARTICIPATION</a:t>
            </a:r>
            <a:endParaRPr sz="1100"/>
          </a:p>
        </p:txBody>
      </p:sp>
      <p:sp>
        <p:nvSpPr>
          <p:cNvPr id="172" name="Google Shape;172;p22"/>
          <p:cNvSpPr txBox="1"/>
          <p:nvPr/>
        </p:nvSpPr>
        <p:spPr>
          <a:xfrm>
            <a:off x="5228316" y="1890662"/>
            <a:ext cx="1041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DEVELOPER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endParaRPr sz="1100"/>
          </a:p>
        </p:txBody>
      </p:sp>
      <p:sp>
        <p:nvSpPr>
          <p:cNvPr id="173" name="Google Shape;173;p22"/>
          <p:cNvSpPr txBox="1"/>
          <p:nvPr/>
        </p:nvSpPr>
        <p:spPr>
          <a:xfrm rot="2174366">
            <a:off x="4944744" y="3312828"/>
            <a:ext cx="834291" cy="382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MARKETS</a:t>
            </a:r>
            <a:endParaRPr sz="1100"/>
          </a:p>
        </p:txBody>
      </p:sp>
      <p:sp>
        <p:nvSpPr>
          <p:cNvPr id="174" name="Google Shape;174;p22"/>
          <p:cNvSpPr txBox="1"/>
          <p:nvPr/>
        </p:nvSpPr>
        <p:spPr>
          <a:xfrm rot="3549984">
            <a:off x="5995557" y="2264880"/>
            <a:ext cx="1041857" cy="382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100"/>
          </a:p>
        </p:txBody>
      </p:sp>
      <p:sp>
        <p:nvSpPr>
          <p:cNvPr id="175" name="Google Shape;175;p22"/>
          <p:cNvSpPr txBox="1"/>
          <p:nvPr/>
        </p:nvSpPr>
        <p:spPr>
          <a:xfrm rot="-2515112">
            <a:off x="5857147" y="3210063"/>
            <a:ext cx="1041802" cy="382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endParaRPr sz="1100"/>
          </a:p>
        </p:txBody>
      </p:sp>
      <p:sp>
        <p:nvSpPr>
          <p:cNvPr id="176" name="Google Shape;176;p2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Answer: Projects with sustainable ecosystems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929258" y="1505748"/>
            <a:ext cx="6927962" cy="2354130"/>
          </a:xfrm>
          <a:custGeom>
            <a:rect b="b" l="l" r="r" t="t"/>
            <a:pathLst>
              <a:path extrusionOk="0" h="3138840" w="9999218">
                <a:moveTo>
                  <a:pt x="0" y="3138840"/>
                </a:moveTo>
                <a:cubicBezTo>
                  <a:pt x="541734" y="3043590"/>
                  <a:pt x="1273115" y="1925622"/>
                  <a:pt x="1831331" y="1405905"/>
                </a:cubicBezTo>
                <a:cubicBezTo>
                  <a:pt x="2389547" y="886188"/>
                  <a:pt x="2824167" y="153327"/>
                  <a:pt x="3349296" y="20539"/>
                </a:cubicBezTo>
                <a:cubicBezTo>
                  <a:pt x="3874425" y="-112249"/>
                  <a:pt x="4437972" y="435611"/>
                  <a:pt x="4982103" y="609180"/>
                </a:cubicBezTo>
                <a:cubicBezTo>
                  <a:pt x="5526234" y="782749"/>
                  <a:pt x="6032159" y="967010"/>
                  <a:pt x="6614080" y="1061955"/>
                </a:cubicBezTo>
                <a:cubicBezTo>
                  <a:pt x="7196001" y="1156900"/>
                  <a:pt x="8078342" y="1187553"/>
                  <a:pt x="8473629" y="1178851"/>
                </a:cubicBezTo>
                <a:lnTo>
                  <a:pt x="9999218" y="1191186"/>
                </a:lnTo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2171701" y="2682813"/>
            <a:ext cx="6092898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 (from sustain and ability) is the property of systems to remain diverse and productive indefinitely. </a:t>
            </a:r>
            <a:endParaRPr sz="1100"/>
          </a:p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Sustainability is about longevity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